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13"/>
  </p:notesMasterIdLst>
  <p:handoutMasterIdLst>
    <p:handoutMasterId r:id="rId14"/>
  </p:handoutMasterIdLst>
  <p:sldIdLst>
    <p:sldId id="289" r:id="rId2"/>
    <p:sldId id="386" r:id="rId3"/>
    <p:sldId id="395" r:id="rId4"/>
    <p:sldId id="350" r:id="rId5"/>
    <p:sldId id="389" r:id="rId6"/>
    <p:sldId id="349" r:id="rId7"/>
    <p:sldId id="392" r:id="rId8"/>
    <p:sldId id="396" r:id="rId9"/>
    <p:sldId id="383" r:id="rId10"/>
    <p:sldId id="385" r:id="rId11"/>
    <p:sldId id="315"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5" clrIdx="1">
    <p:extLst>
      <p:ext uri="{19B8F6BF-5375-455C-9EA6-DF929625EA0E}">
        <p15:presenceInfo xmlns=""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FA00"/>
    <a:srgbClr val="A3CDF7"/>
    <a:srgbClr val="A4D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99516" autoAdjust="0"/>
  </p:normalViewPr>
  <p:slideViewPr>
    <p:cSldViewPr snapToGrid="0" snapToObjects="1">
      <p:cViewPr>
        <p:scale>
          <a:sx n="66" d="100"/>
          <a:sy n="66" d="100"/>
        </p:scale>
        <p:origin x="-1056" y="-475"/>
      </p:cViewPr>
      <p:guideLst>
        <p:guide orient="horz" pos="2160"/>
        <p:guide pos="3840"/>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pPr/>
              <a:t>8/25/2022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pPr/>
              <a:t>‹#›</a:t>
            </a:fld>
            <a:endParaRPr lang="en-US" dirty="0"/>
          </a:p>
        </p:txBody>
      </p:sp>
    </p:spTree>
    <p:extLst>
      <p:ext uri="{BB962C8B-B14F-4D97-AF65-F5344CB8AC3E}">
        <p14:creationId xmlns=""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pPr/>
              <a:t>8/25/2022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pPr/>
              <a:t>‹#›</a:t>
            </a:fld>
            <a:endParaRPr lang="en-US" dirty="0"/>
          </a:p>
        </p:txBody>
      </p:sp>
    </p:spTree>
    <p:extLst>
      <p:ext uri="{BB962C8B-B14F-4D97-AF65-F5344CB8AC3E}">
        <p14:creationId xmlns=""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1 </a:t>
            </a:r>
            <a:r>
              <a:rPr lang="en-US" sz="1100" dirty="0"/>
              <a:t>– Cloud Concepts Overview.</a:t>
            </a:r>
          </a:p>
        </p:txBody>
      </p:sp>
    </p:spTree>
    <p:extLst>
      <p:ext uri="{BB962C8B-B14F-4D97-AF65-F5344CB8AC3E}">
        <p14:creationId xmlns=""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 xmlns:p14="http://schemas.microsoft.com/office/powerpoint/2010/main" val="347045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discuss the basics of cloud computing. In part one, you’ll learn what cloud computing is. In part two, you’ll discover the six advantages of cloud computing. In part three, we’ll reveal what Amazon Web Services is, and in part four, you’ll discover the AWS Cloud Adoption Framework.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course assumes that you have a non-IT background, as it will not teach you how to build applications in the cloud. This course will give you a general conceptual understanding about the cloud and AWS.</a:t>
            </a:r>
          </a:p>
          <a:p>
            <a:endParaRPr lang="en-US" sz="1050" kern="1200" dirty="0">
              <a:solidFill>
                <a:schemeClr val="tx1"/>
              </a:solidFill>
              <a:effectLst/>
              <a:latin typeface="+mn-lt"/>
              <a:ea typeface="+mn-ea"/>
              <a:cs typeface="+mn-cs"/>
            </a:endParaRPr>
          </a:p>
        </p:txBody>
      </p:sp>
    </p:spTree>
    <p:extLst>
      <p:ext uri="{BB962C8B-B14F-4D97-AF65-F5344CB8AC3E}">
        <p14:creationId xmlns="" xmlns:p14="http://schemas.microsoft.com/office/powerpoint/2010/main" val="397329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computing is the on-demand delivery of compute power, database storage, applications, and other IT resources through a cloud services platform via the internet, with pay-as-you-go pricing.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most basic way to define what the “cloud” is that it is a computer located somewhere else that is accessed via the Internet and utilized in some way. Web services is also another name for what people call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cloud is comprised of server computers located in large data centers in different locations around the world. When you use a cloud service like Amazon Web Services (AWS), you are utilizing the computers owned by AWS. AWS is a cloud services provider.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computers contain various technology features and services, like building blocks, that can be used to assemble solutions that help a user meet their business goals and technology requirements. With cloud computing, organizations can consume on-demand computing and storage resources rather than building, operating, and improving infrastructure on their own.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Visit the link to learn more </a:t>
            </a:r>
          </a:p>
          <a:p>
            <a:r>
              <a:rPr lang="en-US" sz="1100" baseline="0" dirty="0">
                <a:latin typeface="+mn-lt"/>
                <a:hlinkClick r:id="rId3"/>
              </a:rPr>
              <a:t>https://aws.amazon.com/what-is-cloud-computing/</a:t>
            </a:r>
            <a:r>
              <a:rPr lang="en-US" sz="1100" baseline="0" dirty="0">
                <a:latin typeface="+mn-lt"/>
              </a:rPr>
              <a:t>.</a:t>
            </a:r>
          </a:p>
          <a:p>
            <a:endParaRPr lang="en-US" sz="1100" baseline="0" dirty="0">
              <a:latin typeface="+mn-lt"/>
            </a:endParaRPr>
          </a:p>
          <a:p>
            <a:endParaRPr lang="en-US" sz="1100" dirty="0">
              <a:latin typeface="+mn-lt"/>
            </a:endParaRPr>
          </a:p>
        </p:txBody>
      </p:sp>
    </p:spTree>
    <p:extLst>
      <p:ext uri="{BB962C8B-B14F-4D97-AF65-F5344CB8AC3E}">
        <p14:creationId xmlns="" xmlns:p14="http://schemas.microsoft.com/office/powerpoint/2010/main" val="296513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 xmlns:p14="http://schemas.microsoft.com/office/powerpoint/2010/main" val="343998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 xmlns:p14="http://schemas.microsoft.com/office/powerpoint/2010/main" val="360134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 xmlns:p14="http://schemas.microsoft.com/office/powerpoint/2010/main" val="79794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To summarize: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the All-In solution, there is no upfront investment, so you avoid the large capital purchases required for an On-Premises solution. You have immediate access to resources without having to procure, install, and configure cabling, racks, servers, and storage in a physical location with appropriate facilities like cooling and power. Instead, you just click to order and pay for the resources you need, which are available almost immediately.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 helps you reduce ongoing IT costs in multiple ways. AWS continually lowers prices due to massive economies of scale and continual improvements. Multiple pricing options also help you optimize costs based on your unique workloads. You pay only for what you use on a variable, monthly basis. On-premises solutions typically require upgrades on 1-year, 3-year, or 5-year cycles.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gives you managed IT resources on demand, at a fraction of the cost of traditional infrastructure. This cost savings empowers organizations to shift resources toward innovative new projects that grow their business by focusing on “apps not ops.”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Predicting how customers are going to adopt your new application is complex, making it difficult to estimate your infrastructure capacity needs. Flexible capacity means that your resources are dynamic. You can quickly provision resources as demand goes up and turn off what you don’t need as demand declines.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computing’s speed and agility makes it possible for you to respond to changing market conditions. With AWS, resources can be provisioned as needed. This self-service environment changes how you develop and deploy applications, allowing your team to experiment more quickly and more frequently. The amount of time it takes to get a server procured, delivered, and running limits this in a traditional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on-premises, it is hard to deliver great performance to a distributed user base. The initial purchase is large, it’s labor intensive with patches, upgrade cycles and systems administration with fixed capacity. There are long procurement cycles and setup, so companies focus on one geographic region at a time to save costs and time. Without geographical limitations, you can deploy your application in any of the AWS regions around the world with lower latency and at minimal cost. </a:t>
            </a:r>
          </a:p>
        </p:txBody>
      </p:sp>
    </p:spTree>
    <p:extLst>
      <p:ext uri="{BB962C8B-B14F-4D97-AF65-F5344CB8AC3E}">
        <p14:creationId xmlns="" xmlns:p14="http://schemas.microsoft.com/office/powerpoint/2010/main" val="10420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array of AWS services can be intimidating as you start your journey into the cloud. Initially, you only need to focus on a few ”core” services. You will need to understand the AWS Global Infrastructure, several Compute services, Networking &amp; Content Delivery, Storage, Databases, Security &amp; Identity Access Management, and, finally, Management Tools. Specifically, you should understand the following services from the core service group:</a:t>
            </a:r>
          </a:p>
          <a:p>
            <a:r>
              <a:rPr lang="en-US" sz="1200" kern="1200" dirty="0">
                <a:solidFill>
                  <a:schemeClr val="tx1"/>
                </a:solidFill>
                <a:effectLst/>
                <a:latin typeface="+mn-lt"/>
                <a:ea typeface="+mn-ea"/>
                <a:cs typeface="+mn-cs"/>
              </a:rPr>
              <a:t>• Compute -- including Amazon Elastic Compute Cloud (or Amazon EC2), AWS Lambda, and AWS Elastic Beanstalk.</a:t>
            </a:r>
          </a:p>
          <a:p>
            <a:r>
              <a:rPr lang="en-US" sz="1200" kern="1200" dirty="0">
                <a:solidFill>
                  <a:schemeClr val="tx1"/>
                </a:solidFill>
                <a:effectLst/>
                <a:latin typeface="+mn-lt"/>
                <a:ea typeface="+mn-ea"/>
                <a:cs typeface="+mn-cs"/>
              </a:rPr>
              <a:t>• Networking -- including Amazon Virtual Private Cloud (or VPC), Amazon Route 53, and Domain Name Services. </a:t>
            </a:r>
          </a:p>
          <a:p>
            <a:r>
              <a:rPr lang="en-US" sz="1200" kern="1200" dirty="0">
                <a:solidFill>
                  <a:schemeClr val="tx1"/>
                </a:solidFill>
                <a:effectLst/>
                <a:latin typeface="+mn-lt"/>
                <a:ea typeface="+mn-ea"/>
                <a:cs typeface="+mn-cs"/>
              </a:rPr>
              <a:t>• Storage -- including Amazon S3 (or Simple Storage Service), and Amazon Glacier. </a:t>
            </a:r>
          </a:p>
          <a:p>
            <a:r>
              <a:rPr lang="en-US" sz="1200" kern="1200" dirty="0">
                <a:solidFill>
                  <a:schemeClr val="tx1"/>
                </a:solidFill>
                <a:effectLst/>
                <a:latin typeface="+mn-lt"/>
                <a:ea typeface="+mn-ea"/>
                <a:cs typeface="+mn-cs"/>
              </a:rPr>
              <a:t>• Databases -- including Amazon RDS (or Relational Database Service), and Amazon DynamoDB (or Non-Relational Database).</a:t>
            </a:r>
          </a:p>
        </p:txBody>
      </p:sp>
    </p:spTree>
    <p:extLst>
      <p:ext uri="{BB962C8B-B14F-4D97-AF65-F5344CB8AC3E}">
        <p14:creationId xmlns="" xmlns:p14="http://schemas.microsoft.com/office/powerpoint/2010/main" val="101471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Developer and Operations group, you should also understand the following:</a:t>
            </a:r>
          </a:p>
          <a:p>
            <a:r>
              <a:rPr lang="en-US" sz="1200" kern="1200" dirty="0">
                <a:solidFill>
                  <a:schemeClr val="tx1"/>
                </a:solidFill>
                <a:effectLst/>
                <a:latin typeface="+mn-lt"/>
                <a:ea typeface="+mn-ea"/>
                <a:cs typeface="+mn-cs"/>
              </a:rPr>
              <a:t>• Management Tools including CloudWatch and AWS CloudFormation.</a:t>
            </a:r>
          </a:p>
          <a:p>
            <a:r>
              <a:rPr lang="en-US" sz="1200" kern="1200" dirty="0">
                <a:solidFill>
                  <a:schemeClr val="tx1"/>
                </a:solidFill>
                <a:effectLst/>
                <a:latin typeface="+mn-lt"/>
                <a:ea typeface="+mn-ea"/>
                <a:cs typeface="+mn-cs"/>
              </a:rPr>
              <a:t>• Security and Identity -- including AWS Identity and Access Management (IAM)</a:t>
            </a:r>
          </a:p>
          <a:p>
            <a:pPr>
              <a:spcBef>
                <a:spcPts val="600"/>
              </a:spcBef>
            </a:pPr>
            <a:endParaRPr lang="en-US" sz="1100" baseline="0" dirty="0"/>
          </a:p>
        </p:txBody>
      </p:sp>
    </p:spTree>
    <p:extLst>
      <p:ext uri="{BB962C8B-B14F-4D97-AF65-F5344CB8AC3E}">
        <p14:creationId xmlns="" xmlns:p14="http://schemas.microsoft.com/office/powerpoint/2010/main" val="4189140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8FF62EC8-AF5C-4765-A35B-3B826099E2E5}" type="datetimeFigureOut">
              <a:rPr lang="en-US" smtClean="0"/>
              <a:pPr/>
              <a:t>8/25/2022</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403286FD-E0F6-4918-9A95-AAD017764566}" type="slidenum">
              <a:rPr lang="en-US" smtClean="0"/>
              <a:pPr/>
              <a:t>‹#›</a:t>
            </a:fld>
            <a:endParaRPr lang="en-US"/>
          </a:p>
        </p:txBody>
      </p:sp>
      <p:pic>
        <p:nvPicPr>
          <p:cNvPr id="30" name="Picture 2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 y="0"/>
            <a:ext cx="12190817" cy="6858000"/>
          </a:xfrm>
          <a:prstGeom prst="rect">
            <a:avLst/>
          </a:prstGeom>
        </p:spPr>
      </p:pic>
      <p:graphicFrame>
        <p:nvGraphicFramePr>
          <p:cNvPr id="31" name="Object 30">
            <a:extLst>
              <a:ext uri="{FF2B5EF4-FFF2-40B4-BE49-F238E27FC236}">
                <a16:creationId xmlns="" xmlns:a16="http://schemas.microsoft.com/office/drawing/2014/main" id="{80DEBD7B-5FA9-4992-A601-EB72CF549893}"/>
              </a:ext>
            </a:extLst>
          </p:cNvPr>
          <p:cNvGraphicFramePr>
            <a:graphicFrameLocks noChangeAspect="1"/>
          </p:cNvGraphicFramePr>
          <p:nvPr userDrawn="1">
            <p:extLst>
              <p:ext uri="{D42A27DB-BD31-4B8C-83A1-F6EECF244321}">
                <p14:modId xmlns="" xmlns:p14="http://schemas.microsoft.com/office/powerpoint/2010/main" val="1557464044"/>
              </p:ext>
            </p:extLst>
          </p:nvPr>
        </p:nvGraphicFramePr>
        <p:xfrm>
          <a:off x="12185650" y="25400"/>
          <a:ext cx="9525" cy="6858000"/>
        </p:xfrm>
        <a:graphic>
          <a:graphicData uri="http://schemas.openxmlformats.org/presentationml/2006/ole">
            <p:oleObj spid="_x0000_s11266" name="Image" r:id="rId4" imgW="12698" imgH="9142857" progId="">
              <p:embed/>
            </p:oleObj>
          </a:graphicData>
        </a:graphic>
      </p:graphicFrame>
      <p:graphicFrame>
        <p:nvGraphicFramePr>
          <p:cNvPr id="32" name="Object 31">
            <a:extLst>
              <a:ext uri="{FF2B5EF4-FFF2-40B4-BE49-F238E27FC236}">
                <a16:creationId xmlns="" xmlns:a16="http://schemas.microsoft.com/office/drawing/2014/main" id="{7120EA26-A6C6-4FDA-A6D6-DC0B8AAABE75}"/>
              </a:ext>
            </a:extLst>
          </p:cNvPr>
          <p:cNvGraphicFramePr>
            <a:graphicFrameLocks noChangeAspect="1"/>
          </p:cNvGraphicFramePr>
          <p:nvPr userDrawn="1">
            <p:extLst>
              <p:ext uri="{D42A27DB-BD31-4B8C-83A1-F6EECF244321}">
                <p14:modId xmlns="" xmlns:p14="http://schemas.microsoft.com/office/powerpoint/2010/main" val="2681500795"/>
              </p:ext>
            </p:extLst>
          </p:nvPr>
        </p:nvGraphicFramePr>
        <p:xfrm>
          <a:off x="12186206" y="0"/>
          <a:ext cx="9525" cy="6858000"/>
        </p:xfrm>
        <a:graphic>
          <a:graphicData uri="http://schemas.openxmlformats.org/presentationml/2006/ole">
            <p:oleObj spid="_x0000_s11267" name="Image" r:id="rId5" imgW="12698" imgH="9142857" progId="">
              <p:embed/>
            </p:oleObj>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B8D881-A1FF-A248-B220-002DCF0CB8A4}"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C43BFD-8FF7-A343-A8A6-E2338FCE804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B8D881-A1FF-A248-B220-002DCF0CB8A4}"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C43BFD-8FF7-A343-A8A6-E2338FCE804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p:oleObj spid="_x0000_s12290" name="Image" r:id="rId5" imgW="12698" imgH="9142857" progId="">
              <p:embed/>
            </p:oleObj>
          </a:graphicData>
        </a:graphic>
      </p:graphicFrame>
      <p:sp>
        <p:nvSpPr>
          <p:cNvPr id="8" name="Rectangle 7">
            <a:extLst>
              <a:ext uri="{FF2B5EF4-FFF2-40B4-BE49-F238E27FC236}">
                <a16:creationId xmlns=""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FF62EC8-AF5C-4765-A35B-3B826099E2E5}" type="datetimeFigureOut">
              <a:rPr lang="en-US" smtClean="0"/>
              <a:pPr/>
              <a:t>8/25/2022</a:t>
            </a:fld>
            <a:endParaRPr lang="en-US"/>
          </a:p>
        </p:txBody>
      </p:sp>
      <p:sp>
        <p:nvSpPr>
          <p:cNvPr id="9" name="Slide Number Placeholder 8"/>
          <p:cNvSpPr>
            <a:spLocks noGrp="1"/>
          </p:cNvSpPr>
          <p:nvPr>
            <p:ph type="sldNum" sz="quarter" idx="15"/>
          </p:nvPr>
        </p:nvSpPr>
        <p:spPr/>
        <p:txBody>
          <a:bodyPr rtlCol="0"/>
          <a:lstStyle/>
          <a:p>
            <a:fld id="{9FC43BFD-8FF7-A343-A8A6-E2338FCE8046}"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a:p>
        </p:txBody>
      </p:sp>
      <p:pic>
        <p:nvPicPr>
          <p:cNvPr id="11" name="Picture 10"/>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12192000" cy="6859524"/>
          </a:xfrm>
          <a:prstGeom prst="rect">
            <a:avLst/>
          </a:prstGeom>
        </p:spPr>
      </p:pic>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F3B8D881-A1FF-A248-B220-002DCF0CB8A4}" type="datetimeFigureOut">
              <a:rPr lang="en-US" smtClean="0"/>
              <a:pPr/>
              <a:t>8/25/2022</a:t>
            </a:fld>
            <a:endParaRPr lang="en-US"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3B8D881-A1FF-A248-B220-002DCF0CB8A4}" type="datetimeFigureOut">
              <a:rPr lang="en-US" smtClean="0"/>
              <a:pPr/>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C43BFD-8FF7-A343-A8A6-E2338FCE8046}"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F3B8D881-A1FF-A248-B220-002DCF0CB8A4}" type="datetimeFigureOut">
              <a:rPr lang="en-US" smtClean="0"/>
              <a:pPr/>
              <a:t>8/25/2022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FC43BFD-8FF7-A343-A8A6-E2338FCE8046}" type="slidenum">
              <a:rPr lang="en-US" smtClean="0"/>
              <a:pPr/>
              <a:t>‹#›</a:t>
            </a:fld>
            <a:endParaRPr lang="en-US"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F3B8D881-A1FF-A248-B220-002DCF0CB8A4}" type="datetimeFigureOut">
              <a:rPr lang="en-US" smtClean="0"/>
              <a:pPr/>
              <a:t>8/25/2022</a:t>
            </a:fld>
            <a:endParaRPr lang="en-US" dirty="0"/>
          </a:p>
        </p:txBody>
      </p:sp>
      <p:sp>
        <p:nvSpPr>
          <p:cNvPr id="7" name="Slide Number Placeholder 6"/>
          <p:cNvSpPr>
            <a:spLocks noGrp="1"/>
          </p:cNvSpPr>
          <p:nvPr>
            <p:ph type="sldNum" sz="quarter" idx="11"/>
          </p:nvPr>
        </p:nvSpPr>
        <p:spPr/>
        <p:txBody>
          <a:bodyPr rtlCol="0"/>
          <a:lstStyle/>
          <a:p>
            <a:fld id="{9FC43BFD-8FF7-A343-A8A6-E2338FCE8046}"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B8D881-A1FF-A248-B220-002DCF0CB8A4}" type="datetimeFigureOut">
              <a:rPr lang="en-US" smtClean="0"/>
              <a:pPr/>
              <a:t>8/25/2022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FC43BFD-8FF7-A343-A8A6-E2338FCE804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F3B8D881-A1FF-A248-B220-002DCF0CB8A4}" type="datetimeFigureOut">
              <a:rPr lang="en-US" smtClean="0"/>
              <a:pPr/>
              <a:t>8/25/2022</a:t>
            </a:fld>
            <a:endParaRPr lang="en-US" dirty="0"/>
          </a:p>
        </p:txBody>
      </p:sp>
      <p:sp>
        <p:nvSpPr>
          <p:cNvPr id="22" name="Slide Number Placeholder 21"/>
          <p:cNvSpPr>
            <a:spLocks noGrp="1"/>
          </p:cNvSpPr>
          <p:nvPr>
            <p:ph type="sldNum" sz="quarter" idx="15"/>
          </p:nvPr>
        </p:nvSpPr>
        <p:spPr/>
        <p:txBody>
          <a:bodyPr rtlCol="0"/>
          <a:lstStyle/>
          <a:p>
            <a:fld id="{9FC43BFD-8FF7-A343-A8A6-E2338FCE8046}"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F3B8D881-A1FF-A248-B220-002DCF0CB8A4}" type="datetimeFigureOut">
              <a:rPr lang="en-US" smtClean="0"/>
              <a:pPr/>
              <a:t>8/25/2022</a:t>
            </a:fld>
            <a:endParaRPr lang="en-US" dirty="0"/>
          </a:p>
        </p:txBody>
      </p:sp>
      <p:sp>
        <p:nvSpPr>
          <p:cNvPr id="18" name="Slide Number Placeholder 17"/>
          <p:cNvSpPr>
            <a:spLocks noGrp="1"/>
          </p:cNvSpPr>
          <p:nvPr>
            <p:ph type="sldNum" sz="quarter" idx="11"/>
          </p:nvPr>
        </p:nvSpPr>
        <p:spPr/>
        <p:txBody>
          <a:bodyPr rtlCol="0"/>
          <a:lstStyle/>
          <a:p>
            <a:fld id="{9FC43BFD-8FF7-A343-A8A6-E2338FCE8046}"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F3B8D881-A1FF-A248-B220-002DCF0CB8A4}" type="datetimeFigureOut">
              <a:rPr lang="en-US" smtClean="0"/>
              <a:pPr/>
              <a:t>8/25/2022</a:t>
            </a:fld>
            <a:endParaRPr lang="en-US"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9FC43BFD-8FF7-A343-A8A6-E2338FCE804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notesSlide" Target="../notesSlides/notesSlide9.xml"/><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slideLayout" Target="../slideLayouts/slideLayout2.xml"/><Relationship Id="rId16" Type="http://schemas.openxmlformats.org/officeDocument/2006/relationships/image" Target="../media/image58.png"/><Relationship Id="rId1" Type="http://schemas.openxmlformats.org/officeDocument/2006/relationships/tags" Target="../tags/tag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notesSlide" Target="../notesSlides/notesSlide8.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slideLayout" Target="../slideLayouts/slideLayout2.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a:xfrm>
            <a:off x="2498756" y="2118511"/>
            <a:ext cx="7469109" cy="1620289"/>
          </a:xfrm>
        </p:spPr>
        <p:txBody>
          <a:bodyPr>
            <a:normAutofit fontScale="90000"/>
          </a:bodyPr>
          <a:lstStyle/>
          <a:p>
            <a:r>
              <a:rPr lang="en-US" sz="5400" dirty="0" smtClean="0">
                <a:latin typeface="Amazon Ember Light" charset="0"/>
                <a:ea typeface="Amazon Ember Light" charset="0"/>
                <a:cs typeface="Amazon Ember Light" charset="0"/>
              </a:rPr>
              <a:t>CLOUD INTRODUCTION</a:t>
            </a:r>
            <a:endParaRPr lang="en-US" sz="5400" dirty="0">
              <a:latin typeface="Amazon Ember Light" charset="0"/>
              <a:ea typeface="Amazon Ember Light" charset="0"/>
              <a:cs typeface="Amazon Ember Light" charset="0"/>
            </a:endParaRPr>
          </a:p>
        </p:txBody>
      </p:sp>
      <p:sp>
        <p:nvSpPr>
          <p:cNvPr id="3" name="TextBox 2"/>
          <p:cNvSpPr txBox="1"/>
          <p:nvPr/>
        </p:nvSpPr>
        <p:spPr>
          <a:xfrm>
            <a:off x="9252642" y="5984341"/>
            <a:ext cx="2157790" cy="369332"/>
          </a:xfrm>
          <a:prstGeom prst="rect">
            <a:avLst/>
          </a:prstGeom>
          <a:noFill/>
        </p:spPr>
        <p:txBody>
          <a:bodyPr wrap="square" rtlCol="0">
            <a:spAutoFit/>
          </a:bodyPr>
          <a:lstStyle/>
          <a:p>
            <a:r>
              <a:rPr lang="en-US" dirty="0" smtClean="0">
                <a:solidFill>
                  <a:schemeClr val="accent6">
                    <a:lumMod val="75000"/>
                  </a:schemeClr>
                </a:solidFill>
                <a:latin typeface="Adobe Caslon Pro" pitchFamily="18" charset="0"/>
              </a:rPr>
              <a:t>-- Suresh Siripuram</a:t>
            </a:r>
            <a:endParaRPr lang="en-US" dirty="0">
              <a:solidFill>
                <a:schemeClr val="accent6">
                  <a:lumMod val="75000"/>
                </a:schemeClr>
              </a:solidFill>
              <a:latin typeface="Adobe Caslon Pro" pitchFamily="18" charset="0"/>
            </a:endParaRPr>
          </a:p>
        </p:txBody>
      </p:sp>
    </p:spTree>
    <p:custDataLst>
      <p:tags r:id="rId1"/>
    </p:custDataLst>
    <p:extLst>
      <p:ext uri="{BB962C8B-B14F-4D97-AF65-F5344CB8AC3E}">
        <p14:creationId xmlns="" xmlns:p14="http://schemas.microsoft.com/office/powerpoint/2010/main" val="486471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solidFill>
                  <a:schemeClr val="accent3">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graphicFrame>
        <p:nvGraphicFramePr>
          <p:cNvPr id="4" name="Table 7"/>
          <p:cNvGraphicFramePr>
            <a:graphicFrameLocks noGrp="1"/>
          </p:cNvGraphicFramePr>
          <p:nvPr>
            <p:extLst>
              <p:ext uri="{D42A27DB-BD31-4B8C-83A1-F6EECF244321}">
                <p14:modId xmlns=""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 xmlns:a16="http://schemas.microsoft.com/office/drawing/2014/main" val="20000"/>
                    </a:ext>
                  </a:extLst>
                </a:gridCol>
                <a:gridCol w="1418172">
                  <a:extLst>
                    <a:ext uri="{9D8B030D-6E8A-4147-A177-3AD203B41FA5}">
                      <a16:colId xmlns="" xmlns:a16="http://schemas.microsoft.com/office/drawing/2014/main" val="20001"/>
                    </a:ext>
                  </a:extLst>
                </a:gridCol>
                <a:gridCol w="1418172">
                  <a:extLst>
                    <a:ext uri="{9D8B030D-6E8A-4147-A177-3AD203B41FA5}">
                      <a16:colId xmlns="" xmlns:a16="http://schemas.microsoft.com/office/drawing/2014/main" val="20002"/>
                    </a:ext>
                  </a:extLst>
                </a:gridCol>
                <a:gridCol w="1418172">
                  <a:extLst>
                    <a:ext uri="{9D8B030D-6E8A-4147-A177-3AD203B41FA5}">
                      <a16:colId xmlns="" xmlns:a16="http://schemas.microsoft.com/office/drawing/2014/main" val="20003"/>
                    </a:ext>
                  </a:extLst>
                </a:gridCol>
                <a:gridCol w="709087">
                  <a:extLst>
                    <a:ext uri="{9D8B030D-6E8A-4147-A177-3AD203B41FA5}">
                      <a16:colId xmlns="" xmlns:a16="http://schemas.microsoft.com/office/drawing/2014/main" val="20004"/>
                    </a:ext>
                  </a:extLst>
                </a:gridCol>
                <a:gridCol w="709087">
                  <a:extLst>
                    <a:ext uri="{9D8B030D-6E8A-4147-A177-3AD203B41FA5}">
                      <a16:colId xmlns="" xmlns:a16="http://schemas.microsoft.com/office/drawing/2014/main" val="20005"/>
                    </a:ext>
                  </a:extLst>
                </a:gridCol>
                <a:gridCol w="1418172">
                  <a:extLst>
                    <a:ext uri="{9D8B030D-6E8A-4147-A177-3AD203B41FA5}">
                      <a16:colId xmlns="" xmlns:a16="http://schemas.microsoft.com/office/drawing/2014/main" val="20006"/>
                    </a:ext>
                  </a:extLst>
                </a:gridCol>
                <a:gridCol w="1418172">
                  <a:extLst>
                    <a:ext uri="{9D8B030D-6E8A-4147-A177-3AD203B41FA5}">
                      <a16:colId xmlns="" xmlns:a16="http://schemas.microsoft.com/office/drawing/2014/main" val="20007"/>
                    </a:ext>
                  </a:extLst>
                </a:gridCol>
                <a:gridCol w="1418172">
                  <a:extLst>
                    <a:ext uri="{9D8B030D-6E8A-4147-A177-3AD203B41FA5}">
                      <a16:colId xmlns="" xmlns:a16="http://schemas.microsoft.com/office/drawing/2014/main"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 xmlns:p14="http://schemas.microsoft.com/office/powerpoint/2010/main" val="1725541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ctrTitle"/>
          </p:nvPr>
        </p:nvSpPr>
        <p:spPr>
          <a:xfrm>
            <a:off x="3970117" y="2938521"/>
            <a:ext cx="5848487" cy="642879"/>
          </a:xfrm>
        </p:spPr>
        <p:txBody>
          <a:bodyPr>
            <a:noAutofit/>
          </a:bodyPr>
          <a:lstStyle/>
          <a:p>
            <a:r>
              <a:rPr lang="en-US" sz="4800" dirty="0" smtClean="0"/>
              <a:t>    Thank you </a:t>
            </a:r>
            <a:endParaRPr lang="en-US" sz="4800" dirty="0">
              <a:latin typeface="Amazon Ember Light" charset="0"/>
              <a:ea typeface="Amazon Ember Light" charset="0"/>
              <a:cs typeface="Amazon Ember Light" charset="0"/>
            </a:endParaRPr>
          </a:p>
        </p:txBody>
      </p:sp>
    </p:spTree>
    <p:custDataLst>
      <p:tags r:id="rId1"/>
    </p:custDataLst>
    <p:extLst>
      <p:ext uri="{BB962C8B-B14F-4D97-AF65-F5344CB8AC3E}">
        <p14:creationId xmlns="" xmlns:p14="http://schemas.microsoft.com/office/powerpoint/2010/main" val="188173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9012"/>
            <a:ext cx="9956800" cy="1143000"/>
          </a:xfrm>
        </p:spPr>
        <p:txBody>
          <a:bodyPr/>
          <a:lstStyle/>
          <a:p>
            <a:r>
              <a:rPr lang="en-US" dirty="0" smtClean="0"/>
              <a:t>                                     </a:t>
            </a:r>
            <a:r>
              <a:rPr lang="en-US" b="1" u="sng" dirty="0" smtClean="0"/>
              <a:t>AGENDA</a:t>
            </a:r>
            <a:endParaRPr lang="en-US" b="1" u="sng" dirty="0"/>
          </a:p>
        </p:txBody>
      </p:sp>
      <p:sp>
        <p:nvSpPr>
          <p:cNvPr id="5" name="Content Placeholder 4"/>
          <p:cNvSpPr>
            <a:spLocks noGrp="1"/>
          </p:cNvSpPr>
          <p:nvPr>
            <p:ph sz="quarter" idx="1"/>
          </p:nvPr>
        </p:nvSpPr>
        <p:spPr>
          <a:xfrm>
            <a:off x="609600" y="1339913"/>
            <a:ext cx="9956800" cy="4873752"/>
          </a:xfrm>
        </p:spPr>
        <p:txBody>
          <a:bodyPr>
            <a:noAutofit/>
          </a:bodyPr>
          <a:lstStyle/>
          <a:p>
            <a:pPr marL="493713" indent="-493713">
              <a:spcBef>
                <a:spcPts val="1800"/>
              </a:spcBef>
            </a:pPr>
            <a:r>
              <a:rPr lang="en-US" dirty="0" smtClean="0">
                <a:latin typeface="Arno Pro Caption" pitchFamily="18" charset="0"/>
              </a:rPr>
              <a:t>What </a:t>
            </a:r>
            <a:r>
              <a:rPr lang="en-US" dirty="0">
                <a:latin typeface="Arno Pro Caption" pitchFamily="18" charset="0"/>
              </a:rPr>
              <a:t>is Cloud Computing</a:t>
            </a:r>
            <a:r>
              <a:rPr lang="en-US" dirty="0" smtClean="0">
                <a:latin typeface="Arno Pro Caption" pitchFamily="18" charset="0"/>
              </a:rPr>
              <a:t>?</a:t>
            </a:r>
          </a:p>
          <a:p>
            <a:pPr marL="493713" indent="-493713">
              <a:spcBef>
                <a:spcPts val="1800"/>
              </a:spcBef>
            </a:pPr>
            <a:r>
              <a:rPr lang="en-US" dirty="0" smtClean="0">
                <a:latin typeface="Arno Pro Caption" pitchFamily="18" charset="0"/>
              </a:rPr>
              <a:t>Types of Clouds?</a:t>
            </a:r>
          </a:p>
          <a:p>
            <a:pPr marL="493713" indent="-493713">
              <a:spcBef>
                <a:spcPts val="1800"/>
              </a:spcBef>
            </a:pPr>
            <a:r>
              <a:rPr lang="en-US" dirty="0" smtClean="0">
                <a:latin typeface="Arno Pro Caption" pitchFamily="18" charset="0"/>
              </a:rPr>
              <a:t>Advantages </a:t>
            </a:r>
            <a:r>
              <a:rPr lang="en-US" dirty="0">
                <a:latin typeface="Arno Pro Caption" pitchFamily="18" charset="0"/>
              </a:rPr>
              <a:t>of Cloud </a:t>
            </a:r>
            <a:r>
              <a:rPr lang="en-US" dirty="0" smtClean="0">
                <a:latin typeface="Arno Pro Caption" pitchFamily="18" charset="0"/>
              </a:rPr>
              <a:t>Computing?</a:t>
            </a:r>
          </a:p>
          <a:p>
            <a:pPr marL="493713" indent="-493713">
              <a:spcBef>
                <a:spcPts val="1800"/>
              </a:spcBef>
            </a:pPr>
            <a:r>
              <a:rPr lang="en-US" dirty="0" smtClean="0">
                <a:latin typeface="Arno Pro Caption" pitchFamily="18" charset="0"/>
              </a:rPr>
              <a:t>Service Modules in Cloud?</a:t>
            </a:r>
            <a:endParaRPr lang="en-US" dirty="0">
              <a:latin typeface="Arno Pro Caption" pitchFamily="18" charset="0"/>
            </a:endParaRPr>
          </a:p>
          <a:p>
            <a:pPr marL="493713" indent="-493713">
              <a:spcBef>
                <a:spcPts val="1800"/>
              </a:spcBef>
            </a:pPr>
            <a:r>
              <a:rPr lang="en-US" dirty="0" smtClean="0">
                <a:latin typeface="Arno Pro Caption" pitchFamily="18" charset="0"/>
              </a:rPr>
              <a:t>Cloud Vs On-premises.</a:t>
            </a:r>
          </a:p>
          <a:p>
            <a:pPr marL="493713" indent="-493713">
              <a:spcBef>
                <a:spcPts val="1800"/>
              </a:spcBef>
            </a:pPr>
            <a:r>
              <a:rPr lang="en-US" dirty="0" smtClean="0">
                <a:latin typeface="Arno Pro Caption" pitchFamily="18" charset="0"/>
              </a:rPr>
              <a:t>Regions &amp; </a:t>
            </a:r>
            <a:r>
              <a:rPr lang="en-US" dirty="0" err="1" smtClean="0">
                <a:latin typeface="Arno Pro Caption" pitchFamily="18" charset="0"/>
              </a:rPr>
              <a:t>Availbility</a:t>
            </a:r>
            <a:r>
              <a:rPr lang="en-US" dirty="0" smtClean="0">
                <a:latin typeface="Arno Pro Caption" pitchFamily="18" charset="0"/>
              </a:rPr>
              <a:t> Zones &amp; Edge </a:t>
            </a:r>
            <a:r>
              <a:rPr lang="en-US" dirty="0" err="1" smtClean="0">
                <a:latin typeface="Arno Pro Caption" pitchFamily="18" charset="0"/>
              </a:rPr>
              <a:t>Loactions</a:t>
            </a:r>
            <a:r>
              <a:rPr lang="en-US" dirty="0" smtClean="0">
                <a:latin typeface="Arno Pro Caption" pitchFamily="18" charset="0"/>
              </a:rPr>
              <a:t>.</a:t>
            </a:r>
          </a:p>
          <a:p>
            <a:pPr marL="493713" indent="-493713">
              <a:spcBef>
                <a:spcPts val="1800"/>
              </a:spcBef>
            </a:pPr>
            <a:r>
              <a:rPr lang="en-US" dirty="0" smtClean="0">
                <a:latin typeface="Arno Pro Caption" pitchFamily="18" charset="0"/>
              </a:rPr>
              <a:t>Domain of Services.</a:t>
            </a:r>
          </a:p>
          <a:p>
            <a:pPr marL="493713" indent="-493713">
              <a:spcBef>
                <a:spcPts val="1800"/>
              </a:spcBef>
            </a:pPr>
            <a:endParaRPr lang="en-US" dirty="0">
              <a:latin typeface="Arno Pro Caption" pitchFamily="18" charset="0"/>
            </a:endParaRPr>
          </a:p>
          <a:p>
            <a:pPr marL="493713" indent="-493713">
              <a:spcBef>
                <a:spcPts val="1800"/>
              </a:spcBef>
            </a:pPr>
            <a:endParaRPr lang="en-US" dirty="0" smtClean="0">
              <a:latin typeface="Arno Pro Caption" pitchFamily="18" charset="0"/>
            </a:endParaRPr>
          </a:p>
          <a:p>
            <a:pPr marL="493713" indent="-493713">
              <a:spcBef>
                <a:spcPts val="1800"/>
              </a:spcBef>
            </a:pPr>
            <a:endParaRPr lang="en-US" dirty="0">
              <a:latin typeface="Arno Pro Caption" pitchFamily="18" charset="0"/>
            </a:endParaRPr>
          </a:p>
          <a:p>
            <a:pPr>
              <a:spcBef>
                <a:spcPts val="1800"/>
              </a:spcBef>
            </a:pPr>
            <a:endParaRPr lang="en-US" dirty="0">
              <a:latin typeface="Arno Pro Caption" pitchFamily="18" charset="0"/>
            </a:endParaRPr>
          </a:p>
        </p:txBody>
      </p:sp>
    </p:spTree>
    <p:custDataLst>
      <p:tags r:id="rId1"/>
    </p:custDataLst>
    <p:extLst>
      <p:ext uri="{BB962C8B-B14F-4D97-AF65-F5344CB8AC3E}">
        <p14:creationId xmlns="" xmlns:p14="http://schemas.microsoft.com/office/powerpoint/2010/main" val="1838949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sp>
        <p:nvSpPr>
          <p:cNvPr id="7" name="Content Placeholder 6"/>
          <p:cNvSpPr>
            <a:spLocks noGrp="1"/>
          </p:cNvSpPr>
          <p:nvPr>
            <p:ph sz="quarter" idx="1"/>
          </p:nvPr>
        </p:nvSpPr>
        <p:spPr>
          <a:xfrm>
            <a:off x="625641" y="1713201"/>
            <a:ext cx="10972309" cy="4913308"/>
          </a:xfrm>
        </p:spPr>
        <p:txBody>
          <a:bodyPr/>
          <a:lstStyle/>
          <a:p>
            <a:pPr marL="0" indent="0">
              <a:buNone/>
            </a:pPr>
            <a:r>
              <a:rPr lang="en-US" sz="2667" dirty="0" smtClean="0">
                <a:latin typeface="Arno Pro" pitchFamily="18" charset="0"/>
              </a:rPr>
              <a:t>In simple terms, Cloud computing is technology where resources </a:t>
            </a:r>
            <a:r>
              <a:rPr lang="en-US" sz="2667" dirty="0" smtClean="0">
                <a:latin typeface="Arno Pro" pitchFamily="18" charset="0"/>
              </a:rPr>
              <a:t>are </a:t>
            </a:r>
            <a:r>
              <a:rPr lang="en-US" sz="2667" dirty="0" smtClean="0">
                <a:latin typeface="Arno Pro" pitchFamily="18" charset="0"/>
              </a:rPr>
              <a:t>provided as a service through internet to a user with </a:t>
            </a:r>
            <a:r>
              <a:rPr lang="en-US" sz="2667" dirty="0" smtClean="0">
                <a:solidFill>
                  <a:schemeClr val="accent2">
                    <a:lumMod val="75000"/>
                  </a:schemeClr>
                </a:solidFill>
                <a:latin typeface="Arno Pro" pitchFamily="18" charset="0"/>
              </a:rPr>
              <a:t>pay-as-use</a:t>
            </a:r>
            <a:r>
              <a:rPr lang="en-US" sz="2667" dirty="0" smtClean="0">
                <a:latin typeface="Arno Pro" pitchFamily="18" charset="0"/>
              </a:rPr>
              <a:t> pricing.</a:t>
            </a:r>
            <a:endParaRPr lang="en-US" dirty="0">
              <a:latin typeface="Arno Pro" pitchFamily="18" charset="0"/>
            </a:endParaRPr>
          </a:p>
        </p:txBody>
      </p:sp>
      <p:pic>
        <p:nvPicPr>
          <p:cNvPr id="3" name="Picture 5"/>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3418286" y="3322622"/>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 xmlns:p14="http://schemas.microsoft.com/office/powerpoint/2010/main" val="2114688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Cloud Deployment Models</a:t>
            </a:r>
          </a:p>
        </p:txBody>
      </p:sp>
      <p:grpSp>
        <p:nvGrpSpPr>
          <p:cNvPr id="6" name="Group 5"/>
          <p:cNvGrpSpPr/>
          <p:nvPr/>
        </p:nvGrpSpPr>
        <p:grpSpPr>
          <a:xfrm>
            <a:off x="526240" y="1746476"/>
            <a:ext cx="7382684" cy="3161986"/>
            <a:chOff x="2205926" y="1746476"/>
            <a:chExt cx="7382684" cy="3161986"/>
          </a:xfrm>
        </p:grpSpPr>
        <p:sp>
          <p:nvSpPr>
            <p:cNvPr id="9" name="Content Placeholder 2"/>
            <p:cNvSpPr txBox="1">
              <a:spLocks/>
            </p:cNvSpPr>
            <p:nvPr/>
          </p:nvSpPr>
          <p:spPr>
            <a:xfrm>
              <a:off x="2502727" y="4366867"/>
              <a:ext cx="2821575" cy="54159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smtClean="0">
                  <a:latin typeface="Amazon Ember" panose="020B0603020204020204" pitchFamily="34" charset="0"/>
                  <a:ea typeface="Amazon Ember" panose="020B0603020204020204" pitchFamily="34" charset="0"/>
                  <a:cs typeface="Amazon Ember" panose="020B0603020204020204" pitchFamily="34" charset="0"/>
                </a:rPr>
                <a:t>PUBLIC CLOUD</a:t>
              </a:r>
              <a:endParaRPr lang="en-US" sz="26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 xmlns:a16="http://schemas.microsoft.com/office/drawing/2014/main"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 xmlns:a16="http://schemas.microsoft.com/office/drawing/2014/main" id="{068E5CE6-6114-BB4A-AE15-1A2202B504FE}"/>
              </a:ext>
            </a:extLst>
          </p:cNvPr>
          <p:cNvPicPr>
            <a:picLocks noChangeAspect="1"/>
          </p:cNvPicPr>
          <p:nvPr/>
        </p:nvPicPr>
        <p:blipFill rotWithShape="1">
          <a:blip r:embed="rId6">
            <a:extLst>
              <a:ext uri="{28A0092B-C50C-407E-A947-70E740481C1C}">
                <a14:useLocalDpi xmlns="" xmlns:a14="http://schemas.microsoft.com/office/drawing/2010/main" val="0"/>
              </a:ext>
            </a:extLst>
          </a:blip>
          <a:srcRect l="25657" r="25555"/>
          <a:stretch/>
        </p:blipFill>
        <p:spPr>
          <a:xfrm>
            <a:off x="8310150" y="1942108"/>
            <a:ext cx="3566283" cy="2329990"/>
          </a:xfrm>
          <a:prstGeom prst="rect">
            <a:avLst/>
          </a:prstGeom>
        </p:spPr>
      </p:pic>
      <p:sp>
        <p:nvSpPr>
          <p:cNvPr id="12" name="TextBox 11"/>
          <p:cNvSpPr txBox="1"/>
          <p:nvPr/>
        </p:nvSpPr>
        <p:spPr>
          <a:xfrm>
            <a:off x="1231271" y="5486400"/>
            <a:ext cx="2082621" cy="923330"/>
          </a:xfrm>
          <a:prstGeom prst="rect">
            <a:avLst/>
          </a:prstGeom>
          <a:noFill/>
        </p:spPr>
        <p:txBody>
          <a:bodyPr wrap="none" rtlCol="0">
            <a:spAutoFit/>
          </a:bodyPr>
          <a:lstStyle/>
          <a:p>
            <a:r>
              <a:rPr lang="en-US" b="1" dirty="0" smtClean="0">
                <a:latin typeface="Book Antiqua" pitchFamily="18" charset="0"/>
              </a:rPr>
              <a:t>1.Microsoft Azure</a:t>
            </a:r>
          </a:p>
          <a:p>
            <a:r>
              <a:rPr lang="en-US" b="1" dirty="0" smtClean="0">
                <a:latin typeface="Book Antiqua" pitchFamily="18" charset="0"/>
              </a:rPr>
              <a:t>2.AWS</a:t>
            </a:r>
          </a:p>
          <a:p>
            <a:r>
              <a:rPr lang="en-US" b="1" dirty="0" smtClean="0">
                <a:latin typeface="Book Antiqua" pitchFamily="18" charset="0"/>
              </a:rPr>
              <a:t>3.GCP</a:t>
            </a:r>
            <a:endParaRPr lang="en-US" b="1" dirty="0">
              <a:latin typeface="Book Antiqua" pitchFamily="18" charset="0"/>
            </a:endParaRPr>
          </a:p>
        </p:txBody>
      </p:sp>
      <p:sp>
        <p:nvSpPr>
          <p:cNvPr id="13" name="TextBox 12"/>
          <p:cNvSpPr txBox="1"/>
          <p:nvPr/>
        </p:nvSpPr>
        <p:spPr>
          <a:xfrm>
            <a:off x="5204384" y="5486400"/>
            <a:ext cx="2274982" cy="646331"/>
          </a:xfrm>
          <a:prstGeom prst="rect">
            <a:avLst/>
          </a:prstGeom>
          <a:noFill/>
        </p:spPr>
        <p:txBody>
          <a:bodyPr wrap="none" rtlCol="0">
            <a:spAutoFit/>
          </a:bodyPr>
          <a:lstStyle/>
          <a:p>
            <a:r>
              <a:rPr lang="en-US" b="1" dirty="0" smtClean="0">
                <a:latin typeface="Book Antiqua" pitchFamily="18" charset="0"/>
              </a:rPr>
              <a:t>1.Azure Stack Hub</a:t>
            </a:r>
          </a:p>
          <a:p>
            <a:r>
              <a:rPr lang="en-US" b="1" dirty="0" smtClean="0">
                <a:latin typeface="Book Antiqua" pitchFamily="18" charset="0"/>
              </a:rPr>
              <a:t>2. Azure Stack Edge</a:t>
            </a:r>
            <a:endParaRPr lang="en-US" dirty="0">
              <a:latin typeface="Book Antiqua" pitchFamily="18" charset="0"/>
            </a:endParaRPr>
          </a:p>
        </p:txBody>
      </p:sp>
      <p:sp>
        <p:nvSpPr>
          <p:cNvPr id="14" name="TextBox 13"/>
          <p:cNvSpPr txBox="1"/>
          <p:nvPr/>
        </p:nvSpPr>
        <p:spPr>
          <a:xfrm>
            <a:off x="9162107" y="5595042"/>
            <a:ext cx="1935145" cy="646331"/>
          </a:xfrm>
          <a:prstGeom prst="rect">
            <a:avLst/>
          </a:prstGeom>
          <a:noFill/>
        </p:spPr>
        <p:txBody>
          <a:bodyPr wrap="none" rtlCol="0">
            <a:spAutoFit/>
          </a:bodyPr>
          <a:lstStyle/>
          <a:p>
            <a:pPr marL="342900" indent="-342900">
              <a:buAutoNum type="arabicPeriod"/>
            </a:pPr>
            <a:r>
              <a:rPr lang="en-US" b="1" dirty="0" smtClean="0">
                <a:latin typeface="Book Antiqua" pitchFamily="18" charset="0"/>
              </a:rPr>
              <a:t>Oracle Cloud</a:t>
            </a:r>
          </a:p>
          <a:p>
            <a:pPr marL="342900" indent="-342900">
              <a:buAutoNum type="arabicPeriod"/>
            </a:pPr>
            <a:r>
              <a:rPr lang="en-US" b="1" dirty="0" smtClean="0">
                <a:latin typeface="Book Antiqua" pitchFamily="18" charset="0"/>
              </a:rPr>
              <a:t>IBM Cloud</a:t>
            </a:r>
            <a:endParaRPr lang="en-US" b="1" dirty="0">
              <a:latin typeface="Book Antiqua" pitchFamily="18" charset="0"/>
            </a:endParaRPr>
          </a:p>
        </p:txBody>
      </p:sp>
    </p:spTree>
    <p:custDataLst>
      <p:tags r:id="rId1"/>
    </p:custDataLst>
    <p:extLst>
      <p:ext uri="{BB962C8B-B14F-4D97-AF65-F5344CB8AC3E}">
        <p14:creationId xmlns="" xmlns:p14="http://schemas.microsoft.com/office/powerpoint/2010/main" val="3919792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FFAF7116-712F-7A42-A822-EFC43CCBB0B5}"/>
              </a:ext>
            </a:extLst>
          </p:cNvPr>
          <p:cNvGraphicFramePr>
            <a:graphicFrameLocks noGrp="1"/>
          </p:cNvGraphicFramePr>
          <p:nvPr>
            <p:extLst>
              <p:ext uri="{D42A27DB-BD31-4B8C-83A1-F6EECF244321}">
                <p14:modId xmlns="" xmlns:p14="http://schemas.microsoft.com/office/powerpoint/2010/main" val="290173144"/>
              </p:ext>
            </p:extLst>
          </p:nvPr>
        </p:nvGraphicFramePr>
        <p:xfrm>
          <a:off x="764608" y="1344944"/>
          <a:ext cx="10491655" cy="4859656"/>
        </p:xfrm>
        <a:graphic>
          <a:graphicData uri="http://schemas.openxmlformats.org/drawingml/2006/table">
            <a:tbl>
              <a:tblPr firstRow="1" bandRow="1">
                <a:tableStyleId>{5940675A-B579-460E-94D1-54222C63F5DA}</a:tableStyleId>
              </a:tblPr>
              <a:tblGrid>
                <a:gridCol w="2471930">
                  <a:extLst>
                    <a:ext uri="{9D8B030D-6E8A-4147-A177-3AD203B41FA5}">
                      <a16:colId xmlns="" xmlns:a16="http://schemas.microsoft.com/office/drawing/2014/main" val="2982655695"/>
                    </a:ext>
                  </a:extLst>
                </a:gridCol>
                <a:gridCol w="8019725">
                  <a:extLst>
                    <a:ext uri="{9D8B030D-6E8A-4147-A177-3AD203B41FA5}">
                      <a16:colId xmlns="" xmlns:a16="http://schemas.microsoft.com/office/drawing/2014/main" val="3648691473"/>
                    </a:ext>
                  </a:extLst>
                </a:gridCol>
              </a:tblGrid>
              <a:tr h="618261">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1" i="0" u="none" strike="noStrike" kern="1200" cap="none" spc="0" normalizeH="0" baseline="0" noProof="0" dirty="0" smtClean="0">
                          <a:ln>
                            <a:noFill/>
                          </a:ln>
                          <a:solidFill>
                            <a:schemeClr val="accent2">
                              <a:lumMod val="75000"/>
                            </a:schemeClr>
                          </a:solidFill>
                          <a:effectLst/>
                          <a:uLnTx/>
                          <a:uFillTx/>
                          <a:latin typeface="Amazon Ember Light" charset="0"/>
                          <a:ea typeface="Amazon Ember Light" charset="0"/>
                          <a:cs typeface="Amazon Ember Light" charset="0"/>
                        </a:rPr>
                        <a:t>User-Friendly</a:t>
                      </a:r>
                      <a:r>
                        <a:rPr kumimoji="0" lang="en-US" sz="2400" b="0" i="0" u="none" strike="noStrike" kern="1200" cap="none" spc="0" normalizeH="0" baseline="0" noProof="0" dirty="0" smtClean="0">
                          <a:ln>
                            <a:noFill/>
                          </a:ln>
                          <a:solidFill>
                            <a:prstClr val="black"/>
                          </a:solidFill>
                          <a:effectLst/>
                          <a:uLnTx/>
                          <a:uFillTx/>
                          <a:latin typeface="Amazon Ember Light" charset="0"/>
                          <a:ea typeface="Amazon Ember Light" charset="0"/>
                          <a:cs typeface="Amazon Ember Light" charset="0"/>
                        </a:rPr>
                        <a:t>   with GUI.</a:t>
                      </a: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774413411"/>
                  </a:ext>
                </a:extLst>
              </a:tr>
              <a:tr h="848279">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smtClean="0">
                          <a:ln>
                            <a:noFill/>
                          </a:ln>
                          <a:solidFill>
                            <a:prstClr val="black"/>
                          </a:solidFill>
                          <a:effectLst/>
                          <a:uLnTx/>
                          <a:uFillTx/>
                          <a:latin typeface="Amazon Ember Light" charset="0"/>
                          <a:ea typeface="Amazon Ember Light" charset="0"/>
                          <a:cs typeface="Amazon Ember Light" charset="0"/>
                        </a:rPr>
                        <a:t>Security is the  </a:t>
                      </a:r>
                      <a:r>
                        <a:rPr kumimoji="0" lang="en-US" sz="2400" b="1" i="0" u="none" strike="noStrike" kern="1200" cap="none" spc="0" normalizeH="0" baseline="0" dirty="0" smtClean="0">
                          <a:ln>
                            <a:noFill/>
                          </a:ln>
                          <a:solidFill>
                            <a:srgbClr val="0070C0"/>
                          </a:solidFill>
                          <a:effectLst/>
                          <a:uLnTx/>
                          <a:uFillTx/>
                          <a:latin typeface="Amazon Ember" panose="020B0603020204020204" pitchFamily="34" charset="0"/>
                          <a:ea typeface="Amazon Ember Light" charset="0"/>
                          <a:cs typeface="Amazon Ember Light" charset="0"/>
                        </a:rPr>
                        <a:t>Upper Most priority</a:t>
                      </a:r>
                      <a:r>
                        <a:rPr kumimoji="0" lang="en-US" sz="2400" b="0" i="0" u="none" strike="noStrike" kern="1200" cap="none" spc="0" normalizeH="0" baseline="0" noProof="0" dirty="0" smtClean="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678652207"/>
                  </a:ext>
                </a:extLst>
              </a:tr>
              <a:tr h="848279">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smtClean="0">
                          <a:ln>
                            <a:noFill/>
                          </a:ln>
                          <a:solidFill>
                            <a:prstClr val="black"/>
                          </a:solidFill>
                          <a:effectLst/>
                          <a:uLnTx/>
                          <a:uFillTx/>
                          <a:latin typeface="Amazon Ember Light" charset="0"/>
                          <a:ea typeface="Amazon Ember Light" charset="0"/>
                          <a:cs typeface="Amazon Ember Light" charset="0"/>
                        </a:rPr>
                        <a:t> Large </a:t>
                      </a:r>
                      <a:r>
                        <a:rPr kumimoji="0" lang="en-US" sz="2400" b="1" i="0" u="none" strike="noStrike" kern="1200" cap="none" spc="0" normalizeH="0" baseline="0" dirty="0" smtClean="0">
                          <a:ln>
                            <a:noFill/>
                          </a:ln>
                          <a:solidFill>
                            <a:schemeClr val="accent2">
                              <a:lumMod val="75000"/>
                            </a:schemeClr>
                          </a:solidFill>
                          <a:effectLst/>
                          <a:uLnTx/>
                          <a:uFillTx/>
                          <a:latin typeface="Amazon Ember Light" charset="0"/>
                          <a:ea typeface="Amazon Ember Light" charset="0"/>
                          <a:cs typeface="Amazon Ember Light" charset="0"/>
                        </a:rPr>
                        <a:t>Network Access</a:t>
                      </a:r>
                      <a:r>
                        <a:rPr kumimoji="0" lang="en-US" sz="2400" b="0" i="0" u="none" strike="noStrike" kern="1200" cap="none" spc="0" normalizeH="0" baseline="0" dirty="0" smtClean="0">
                          <a:ln>
                            <a:noFill/>
                          </a:ln>
                          <a:solidFill>
                            <a:prstClr val="black"/>
                          </a:solidFill>
                          <a:effectLst/>
                          <a:uLnTx/>
                          <a:uFillTx/>
                          <a:latin typeface="Amazon Ember Light" charset="0"/>
                          <a:ea typeface="Amazon Ember Light" charset="0"/>
                          <a:cs typeface="Amazon Ember Light" charset="0"/>
                        </a:rPr>
                        <a:t>. </a:t>
                      </a:r>
                      <a:endPar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359986316"/>
                  </a:ext>
                </a:extLst>
              </a:tr>
              <a:tr h="848279">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1" i="0" u="none" strike="noStrike" kern="1200" cap="none" spc="0" normalizeH="0" baseline="0" dirty="0" smtClean="0">
                          <a:ln>
                            <a:noFill/>
                          </a:ln>
                          <a:solidFill>
                            <a:schemeClr val="accent2">
                              <a:lumMod val="75000"/>
                            </a:schemeClr>
                          </a:solidFill>
                          <a:effectLst/>
                          <a:uLnTx/>
                          <a:uFillTx/>
                          <a:latin typeface="Amazon Ember Light" charset="0"/>
                          <a:ea typeface="Amazon Ember Light" charset="0"/>
                          <a:cs typeface="Amazon Ember Light" charset="0"/>
                        </a:rPr>
                        <a:t>Elasticity</a:t>
                      </a:r>
                      <a:r>
                        <a:rPr kumimoji="0" lang="en-US" sz="2400" b="0" i="0" u="none" strike="noStrike" kern="1200" cap="none" spc="0" normalizeH="0" baseline="0" dirty="0" smtClean="0">
                          <a:ln>
                            <a:noFill/>
                          </a:ln>
                          <a:solidFill>
                            <a:prstClr val="black"/>
                          </a:solidFill>
                          <a:effectLst/>
                          <a:uLnTx/>
                          <a:uFillTx/>
                          <a:latin typeface="Amazon Ember Light" charset="0"/>
                          <a:ea typeface="Amazon Ember Light" charset="0"/>
                          <a:cs typeface="Amazon Ember Light" charset="0"/>
                        </a:rPr>
                        <a:t> in Increasing/Decreasing the speed</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100969977"/>
                  </a:ext>
                </a:extLst>
              </a:tr>
              <a:tr h="848279">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017487639"/>
                  </a:ext>
                </a:extLst>
              </a:tr>
              <a:tr h="848279">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smtClean="0"/>
              <a:t>Advantages:</a:t>
            </a:r>
            <a:endParaRPr lang="en-US" sz="3800" dirty="0"/>
          </a:p>
        </p:txBody>
      </p:sp>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 xmlns:a16="http://schemas.microsoft.com/office/drawing/2014/main" id="{67662F14-DB08-3343-9232-03EE72AD93D8}"/>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 xmlns:a16="http://schemas.microsoft.com/office/drawing/2014/main" id="{792D5C6F-35DE-F749-B3E4-308ACF176CB6}"/>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 xmlns:a16="http://schemas.microsoft.com/office/drawing/2014/main" id="{682BF564-B781-0E45-B9F1-259628764978}"/>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 xmlns:a16="http://schemas.microsoft.com/office/drawing/2014/main" id="{E5CA3BFE-D74B-8C4E-956D-A2462958E673}"/>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 xmlns:a16="http://schemas.microsoft.com/office/drawing/2014/main" id="{48745F93-4D63-2C45-93B2-FD7B805B2B8F}"/>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673321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 xmlns:p14="http://schemas.microsoft.com/office/powerpoint/2010/main" val="687516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2112C9-CEA8-0C4E-BFCD-A9A52DCEDC04}"/>
              </a:ext>
            </a:extLst>
          </p:cNvPr>
          <p:cNvSpPr>
            <a:spLocks noGrp="1"/>
          </p:cNvSpPr>
          <p:nvPr>
            <p:ph type="title"/>
          </p:nvPr>
        </p:nvSpPr>
        <p:spPr/>
        <p:txBody>
          <a:bodyPr/>
          <a:lstStyle/>
          <a:p>
            <a:r>
              <a:rPr lang="en-US" dirty="0">
                <a:solidFill>
                  <a:schemeClr val="tx1"/>
                </a:solidFill>
              </a:rPr>
              <a:t>All-In Cloud versus On-Premises</a:t>
            </a:r>
          </a:p>
        </p:txBody>
      </p:sp>
      <p:sp>
        <p:nvSpPr>
          <p:cNvPr id="3" name="Content Placeholder 2">
            <a:extLst>
              <a:ext uri="{FF2B5EF4-FFF2-40B4-BE49-F238E27FC236}">
                <a16:creationId xmlns="" xmlns:a16="http://schemas.microsoft.com/office/drawing/2014/main" id="{AD6EF305-767E-CA48-89E5-6B26E060ACD1}"/>
              </a:ext>
            </a:extLst>
          </p:cNvPr>
          <p:cNvSpPr>
            <a:spLocks noGrp="1"/>
          </p:cNvSpPr>
          <p:nvPr>
            <p:ph idx="1"/>
          </p:nvPr>
        </p:nvSpPr>
        <p:spPr>
          <a:xfrm>
            <a:off x="720586" y="3692851"/>
            <a:ext cx="5075583" cy="2574134"/>
          </a:xfrm>
        </p:spPr>
        <p:txBody>
          <a:bodyPr>
            <a:normAutofit/>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en-US" dirty="0"/>
              <a:t>No upfront investment</a:t>
            </a:r>
          </a:p>
          <a:p>
            <a:pPr marL="469900" indent="-469900"/>
            <a:r>
              <a:rPr lang="en-US" dirty="0" smtClean="0"/>
              <a:t>Focus </a:t>
            </a:r>
            <a:r>
              <a:rPr lang="en-US" dirty="0"/>
              <a:t>on innovation</a:t>
            </a:r>
          </a:p>
          <a:p>
            <a:pPr marL="469900" indent="-469900"/>
            <a:r>
              <a:rPr lang="en-US" dirty="0"/>
              <a:t>Flexible capacity</a:t>
            </a:r>
          </a:p>
          <a:p>
            <a:pPr marL="469900" indent="-469900"/>
            <a:r>
              <a:rPr lang="en-US" dirty="0" smtClean="0"/>
              <a:t>Global </a:t>
            </a:r>
            <a:r>
              <a:rPr lang="en-US" dirty="0"/>
              <a:t>reach on demand</a:t>
            </a:r>
          </a:p>
        </p:txBody>
      </p:sp>
      <p:sp>
        <p:nvSpPr>
          <p:cNvPr id="4" name="Content Placeholder 3">
            <a:extLst>
              <a:ext uri="{FF2B5EF4-FFF2-40B4-BE49-F238E27FC236}">
                <a16:creationId xmlns="" xmlns:a16="http://schemas.microsoft.com/office/drawing/2014/main" id="{00590C0F-A8AD-5F4B-AF1A-242B22CC63B1}"/>
              </a:ext>
            </a:extLst>
          </p:cNvPr>
          <p:cNvSpPr>
            <a:spLocks noGrp="1"/>
          </p:cNvSpPr>
          <p:nvPr>
            <p:ph idx="13"/>
          </p:nvPr>
        </p:nvSpPr>
        <p:spPr>
          <a:xfrm>
            <a:off x="5796169" y="3692851"/>
            <a:ext cx="6059500" cy="2574134"/>
          </a:xfrm>
        </p:spPr>
        <p:txBody>
          <a:bodyPr>
            <a:normAutofit/>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Large </a:t>
            </a:r>
            <a:r>
              <a:rPr lang="en-US" dirty="0" smtClean="0"/>
              <a:t>initial investment</a:t>
            </a:r>
            <a:endParaRPr lang="en-US" dirty="0"/>
          </a:p>
          <a:p>
            <a:pPr marL="469900" indent="-469900"/>
            <a:r>
              <a:rPr lang="en-US" dirty="0" smtClean="0"/>
              <a:t>Focus on Infrastructure &amp; Maintenance</a:t>
            </a:r>
            <a:endParaRPr lang="en-US" dirty="0"/>
          </a:p>
          <a:p>
            <a:pPr marL="469900" indent="-469900"/>
            <a:r>
              <a:rPr lang="en-US" dirty="0"/>
              <a:t>Fixed capacity</a:t>
            </a:r>
          </a:p>
          <a:p>
            <a:pPr marL="469900" indent="-469900"/>
            <a:r>
              <a:rPr lang="en-US" dirty="0" smtClean="0"/>
              <a:t>Limited </a:t>
            </a:r>
            <a:r>
              <a:rPr lang="en-US" dirty="0"/>
              <a:t>geographic regions</a:t>
            </a:r>
          </a:p>
        </p:txBody>
      </p:sp>
      <p:pic>
        <p:nvPicPr>
          <p:cNvPr id="5" name="Picture 4">
            <a:extLst>
              <a:ext uri="{FF2B5EF4-FFF2-40B4-BE49-F238E27FC236}">
                <a16:creationId xmlns="" xmlns:a16="http://schemas.microsoft.com/office/drawing/2014/main" id="{CA1213CE-0C0F-9747-8912-9C81BB7FE3A2}"/>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 xmlns:a16="http://schemas.microsoft.com/office/drawing/2014/main" id="{4BF46C7F-E4B4-6745-926C-653414D64869}"/>
              </a:ext>
            </a:extLst>
          </p:cNvPr>
          <p:cNvPicPr>
            <a:picLocks noChangeAspect="1"/>
          </p:cNvPicPr>
          <p:nvPr/>
        </p:nvPicPr>
        <p:blipFill rotWithShape="1">
          <a:blip r:embed="rId4" cstate="email">
            <a:extLst>
              <a:ext uri="{BEBA8EAE-BF5A-486C-A8C5-ECC9F3942E4B}">
                <a14:imgProps xmlns="" xmlns:a14="http://schemas.microsoft.com/office/drawing/2010/main">
                  <a14:imgLayer r:embed="rId5">
                    <a14:imgEffect>
                      <a14:backgroundRemoval t="0" b="100000" l="0" r="100000"/>
                    </a14:imgEffect>
                  </a14:imgLayer>
                </a14:imgProps>
              </a:ext>
              <a:ext uri="{28A0092B-C50C-407E-A947-70E740481C1C}">
                <a14:useLocalDpi xmlns=""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 xmlns:p14="http://schemas.microsoft.com/office/powerpoint/2010/main" val="810514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iripuram Suresh\Desktop\aws\regions..JPG"/>
          <p:cNvPicPr>
            <a:picLocks noChangeAspect="1" noChangeArrowheads="1"/>
          </p:cNvPicPr>
          <p:nvPr/>
        </p:nvPicPr>
        <p:blipFill>
          <a:blip r:embed="rId2"/>
          <a:srcRect/>
          <a:stretch>
            <a:fillRect/>
          </a:stretch>
        </p:blipFill>
        <p:spPr bwMode="auto">
          <a:xfrm>
            <a:off x="3098006" y="1158720"/>
            <a:ext cx="8605122" cy="4562946"/>
          </a:xfrm>
          <a:prstGeom prst="rect">
            <a:avLst/>
          </a:prstGeom>
          <a:noFill/>
        </p:spPr>
      </p:pic>
      <p:sp>
        <p:nvSpPr>
          <p:cNvPr id="7" name="TextBox 6"/>
          <p:cNvSpPr txBox="1"/>
          <p:nvPr/>
        </p:nvSpPr>
        <p:spPr>
          <a:xfrm>
            <a:off x="144950" y="2516863"/>
            <a:ext cx="2572830" cy="1477328"/>
          </a:xfrm>
          <a:prstGeom prst="rect">
            <a:avLst/>
          </a:prstGeom>
          <a:noFill/>
        </p:spPr>
        <p:txBody>
          <a:bodyPr wrap="square" rtlCol="0">
            <a:spAutoFit/>
          </a:bodyPr>
          <a:lstStyle/>
          <a:p>
            <a:r>
              <a:rPr lang="en-US" b="1" dirty="0" smtClean="0"/>
              <a:t>26  Regions</a:t>
            </a:r>
          </a:p>
          <a:p>
            <a:endParaRPr lang="en-US" b="1" dirty="0" smtClean="0"/>
          </a:p>
          <a:p>
            <a:r>
              <a:rPr lang="en-US" b="1" dirty="0" smtClean="0"/>
              <a:t>84  Availability zones</a:t>
            </a:r>
          </a:p>
          <a:p>
            <a:endParaRPr lang="en-US" b="1" dirty="0" smtClean="0"/>
          </a:p>
          <a:p>
            <a:r>
              <a:rPr lang="en-US" b="1" dirty="0" smtClean="0"/>
              <a:t>410+ Edge  Locations</a:t>
            </a:r>
            <a:endParaRPr lang="en-US" b="1" dirty="0"/>
          </a:p>
        </p:txBody>
      </p:sp>
      <p:sp>
        <p:nvSpPr>
          <p:cNvPr id="8" name="TextBox 7"/>
          <p:cNvSpPr txBox="1"/>
          <p:nvPr/>
        </p:nvSpPr>
        <p:spPr>
          <a:xfrm>
            <a:off x="452768" y="394756"/>
            <a:ext cx="7455374" cy="523220"/>
          </a:xfrm>
          <a:prstGeom prst="rect">
            <a:avLst/>
          </a:prstGeom>
          <a:noFill/>
        </p:spPr>
        <p:txBody>
          <a:bodyPr wrap="none" rtlCol="0">
            <a:spAutoFit/>
          </a:bodyPr>
          <a:lstStyle/>
          <a:p>
            <a:r>
              <a:rPr lang="en-US" sz="2800" b="1" dirty="0" smtClean="0">
                <a:solidFill>
                  <a:schemeClr val="accent1">
                    <a:lumMod val="75000"/>
                  </a:schemeClr>
                </a:solidFill>
                <a:latin typeface="+mj-lt"/>
              </a:rPr>
              <a:t>AWS REGIONS AND AVAILABILITY ZONES</a:t>
            </a:r>
            <a:endParaRPr lang="en-US" sz="2800" b="1" dirty="0">
              <a:solidFill>
                <a:schemeClr val="accent1">
                  <a:lumMod val="75000"/>
                </a:schemeClr>
              </a:solidFill>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smtClean="0">
                <a:latin typeface="Amazon Ember Light" panose="020B0403020204020204" pitchFamily="34" charset="0"/>
                <a:ea typeface="Amazon Ember Light" panose="020B0403020204020204" pitchFamily="34" charset="0"/>
                <a:cs typeface="Amazon Ember Light" panose="020B0403020204020204" pitchFamily="34" charset="0"/>
              </a:rPr>
              <a:t>AWS Core </a:t>
            </a:r>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Services: The Basics</a:t>
            </a:r>
          </a:p>
        </p:txBody>
      </p:sp>
    </p:spTree>
    <p:custDataLst>
      <p:tags r:id="rId1"/>
    </p:custDataLst>
    <p:extLst>
      <p:ext uri="{BB962C8B-B14F-4D97-AF65-F5344CB8AC3E}">
        <p14:creationId xmlns="" xmlns:p14="http://schemas.microsoft.com/office/powerpoint/2010/main" val="30842409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30091</TotalTime>
  <Words>1212</Words>
  <Application>Microsoft Office PowerPoint</Application>
  <PresentationFormat>Custom</PresentationFormat>
  <Paragraphs>165</Paragraphs>
  <Slides>11</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Oriel</vt:lpstr>
      <vt:lpstr>Image</vt:lpstr>
      <vt:lpstr>CLOUD INTRODUCTION</vt:lpstr>
      <vt:lpstr>                                     AGENDA</vt:lpstr>
      <vt:lpstr>What is Cloud Computing? </vt:lpstr>
      <vt:lpstr>Three Cloud Deployment Models</vt:lpstr>
      <vt:lpstr>Advantages:</vt:lpstr>
      <vt:lpstr>Three Models of Cloud Computing</vt:lpstr>
      <vt:lpstr>All-In Cloud versus On-Premises</vt:lpstr>
      <vt:lpstr>Slide 8</vt:lpstr>
      <vt:lpstr>AWS Core Services: The Basics</vt:lpstr>
      <vt:lpstr>Slide 10</vt:lpstr>
      <vt:lpstr>    Thank you </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Siripuram Suresh</cp:lastModifiedBy>
  <cp:revision>345</cp:revision>
  <cp:lastPrinted>2017-08-03T20:30:13Z</cp:lastPrinted>
  <dcterms:created xsi:type="dcterms:W3CDTF">2017-05-11T23:06:57Z</dcterms:created>
  <dcterms:modified xsi:type="dcterms:W3CDTF">2022-08-25T08:01:30Z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